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Instrumento Coletivo Nacional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Debate com a FENOP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671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NOSSA 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Nosso posicionamento e aplicar a lei para nossa proteção;</a:t>
            </a:r>
          </a:p>
          <a:p>
            <a:r>
              <a:rPr lang="pt-BR" dirty="0" smtClean="0"/>
              <a:t>Defesa da organização da Gestão da Mão de Obra Avulsa;</a:t>
            </a:r>
          </a:p>
          <a:p>
            <a:r>
              <a:rPr lang="pt-BR" dirty="0" smtClean="0"/>
              <a:t>Nós como categoria profissional diferenciada em todos os portos;</a:t>
            </a:r>
          </a:p>
          <a:p>
            <a:r>
              <a:rPr lang="pt-BR" dirty="0" smtClean="0"/>
              <a:t>Não abrimos mão da Exclusividade;</a:t>
            </a:r>
          </a:p>
          <a:p>
            <a:r>
              <a:rPr lang="pt-BR" dirty="0" smtClean="0"/>
              <a:t>Defesa de nossa pauta de negociação coletiva;</a:t>
            </a:r>
          </a:p>
          <a:p>
            <a:r>
              <a:rPr lang="pt-BR" dirty="0" smtClean="0"/>
              <a:t>Negociação coletiva para ajuste de todas as relações em ter capital trabalho;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254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Nossa Organização!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Comissão I – Negociação Coletiva de Trabalho e Organização da Gestão de Mão de obra deve analisar os pontos de debate que evolvem o seu tema;</a:t>
            </a:r>
          </a:p>
          <a:p>
            <a:r>
              <a:rPr lang="pt-BR" sz="2800" dirty="0" smtClean="0"/>
              <a:t>Comissão II – Privatização dos Portos e Mudança da legislação portuária deve ver pontos que diz respeito a mudança da legislação na proposta da FENOP;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1430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INÍCIO DE TUDO!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200" dirty="0" smtClean="0"/>
              <a:t>No final de do ano de </a:t>
            </a:r>
            <a:r>
              <a:rPr lang="pt-BR" sz="3200" b="1" dirty="0" smtClean="0"/>
              <a:t>2018</a:t>
            </a:r>
            <a:r>
              <a:rPr lang="pt-BR" sz="3200" dirty="0" smtClean="0"/>
              <a:t> apresentamos a FENOP todos os conceitos das três Federações sobre nossa organização da mão de obra com objetivo de construir um </a:t>
            </a:r>
            <a:r>
              <a:rPr lang="pt-BR" sz="3200" b="1" dirty="0" smtClean="0"/>
              <a:t>INSTRUMENTO COLETIVO NACIONAL</a:t>
            </a:r>
            <a:r>
              <a:rPr lang="pt-BR" sz="3200" dirty="0" smtClean="0"/>
              <a:t>, orientação de nossas decisões do Congresso Nacional dos Estivadores, das reuniões dos conselhos das Federações e das Plenárias Nacionais.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1739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NOSSAS PROPOSIÇÕES!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Parâmetros para Organização da </a:t>
            </a:r>
            <a:r>
              <a:rPr lang="pt-BR" b="1" dirty="0" smtClean="0"/>
              <a:t>Gestão da Mão de Obra Avulsa;</a:t>
            </a:r>
          </a:p>
          <a:p>
            <a:r>
              <a:rPr lang="pt-BR" dirty="0" smtClean="0"/>
              <a:t>Orientação para a </a:t>
            </a:r>
            <a:r>
              <a:rPr lang="pt-BR" b="1" dirty="0" smtClean="0"/>
              <a:t>Negociação Coletiva Conjunta</a:t>
            </a:r>
            <a:r>
              <a:rPr lang="pt-BR" dirty="0" smtClean="0"/>
              <a:t> dos Sindicatos de Trabalhadores Portuários;</a:t>
            </a:r>
          </a:p>
          <a:p>
            <a:r>
              <a:rPr lang="pt-BR" dirty="0" smtClean="0"/>
              <a:t>Aplicação da </a:t>
            </a:r>
            <a:r>
              <a:rPr lang="pt-BR" b="1" dirty="0" smtClean="0"/>
              <a:t>Multifuncionalidade</a:t>
            </a:r>
            <a:r>
              <a:rPr lang="pt-BR" dirty="0" smtClean="0"/>
              <a:t> no Brasil;</a:t>
            </a:r>
          </a:p>
          <a:p>
            <a:r>
              <a:rPr lang="pt-BR" dirty="0" smtClean="0"/>
              <a:t>Regras de Aplicação da </a:t>
            </a:r>
            <a:r>
              <a:rPr lang="pt-BR" b="1" dirty="0" smtClean="0"/>
              <a:t>Transferência Temporária</a:t>
            </a:r>
            <a:r>
              <a:rPr lang="pt-BR" dirty="0" smtClean="0"/>
              <a:t> e Voluntaria de Trabalhadores Portuários de um Porto para Outro Porto no Brasil;</a:t>
            </a:r>
          </a:p>
          <a:p>
            <a:r>
              <a:rPr lang="pt-BR" dirty="0"/>
              <a:t>Enfrentamento dos Trabalhadores ao </a:t>
            </a:r>
            <a:r>
              <a:rPr lang="pt-BR" b="1" dirty="0"/>
              <a:t>Vínculo Empregatício;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391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EVOLUÇÃO DOS FATOS!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dirty="0" smtClean="0"/>
              <a:t>A FENOP no inicio, em 20218, foi contra o Instrumento Nacional, trabalhou estes anos para tentar modificar a legislação portuária com o Governo Federal. No ano de 2022, quatro anos depois trouxe uma pauta para começarmos um debate e busca de entendimento.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64082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PAUTA DA FENOP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pPr marL="0" indent="0" algn="ctr">
              <a:buNone/>
            </a:pPr>
            <a:r>
              <a:rPr lang="pt-BR" dirty="0"/>
              <a:t> </a:t>
            </a:r>
            <a:r>
              <a:rPr lang="pt-BR" b="1" dirty="0"/>
              <a:t>TEMAS PARA AVALIAÇÕES NOS DIÁLOGOS FENOP </a:t>
            </a:r>
            <a:endParaRPr lang="pt-BR" dirty="0"/>
          </a:p>
          <a:p>
            <a:pPr marL="0" indent="0" algn="ctr">
              <a:buNone/>
            </a:pPr>
            <a:r>
              <a:rPr lang="pt-BR" b="1" dirty="0"/>
              <a:t>FEDERAÇÕES (FNE – FNP – FENCCOVIB)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O instrumento com possibilidade de formalização será definido na finalização dos diálogos; </a:t>
            </a:r>
          </a:p>
          <a:p>
            <a:pPr marL="0" indent="0">
              <a:buNone/>
            </a:pPr>
            <a:r>
              <a:rPr lang="pt-BR" b="1" dirty="0"/>
              <a:t>A. </a:t>
            </a:r>
            <a:r>
              <a:rPr lang="pt-BR" dirty="0"/>
              <a:t>Solução para o sistema de custeio para as capacitações e treinamentos no setor portuário; </a:t>
            </a:r>
          </a:p>
          <a:p>
            <a:pPr marL="0" indent="0">
              <a:buNone/>
            </a:pPr>
            <a:r>
              <a:rPr lang="pt-BR" b="1" dirty="0"/>
              <a:t>B. </a:t>
            </a:r>
            <a:r>
              <a:rPr lang="pt-BR" dirty="0"/>
              <a:t>Soluções para o conflito entre a prioridade prevista na Convenção OIT 137/73 e entre a exclusividade prevista na Lei 12.815/13 nos procedimentos de contratações com vínculo empregatício; </a:t>
            </a:r>
          </a:p>
          <a:p>
            <a:pPr marL="0" indent="0">
              <a:buNone/>
            </a:pPr>
            <a:r>
              <a:rPr lang="pt-BR" b="1" dirty="0"/>
              <a:t>C. </a:t>
            </a:r>
            <a:r>
              <a:rPr lang="pt-BR" dirty="0"/>
              <a:t>Reconhecimento de todas as contratações com vínculo empregatício para as atividades portuárias nos Portos Organizados até a data da conclusão das negociações; 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20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PAUTA DA FENOP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4600" dirty="0" smtClean="0"/>
              <a:t>D. Racionalização </a:t>
            </a:r>
            <a:r>
              <a:rPr lang="pt-BR" sz="4600" dirty="0"/>
              <a:t>nas composições operacionais de equipes de trabalho portuário avulso; </a:t>
            </a:r>
          </a:p>
          <a:p>
            <a:pPr marL="0" indent="0">
              <a:buNone/>
            </a:pPr>
            <a:r>
              <a:rPr lang="pt-BR" sz="4600" b="1" dirty="0"/>
              <a:t>E. </a:t>
            </a:r>
            <a:r>
              <a:rPr lang="pt-BR" sz="4600" dirty="0"/>
              <a:t>Limitação de idade por função e critérios para dispensa com idade limite total; </a:t>
            </a:r>
          </a:p>
          <a:p>
            <a:pPr marL="0" indent="0">
              <a:buNone/>
            </a:pPr>
            <a:r>
              <a:rPr lang="pt-BR" sz="4600" b="1" dirty="0"/>
              <a:t>F. </a:t>
            </a:r>
            <a:r>
              <a:rPr lang="pt-BR" sz="4600" dirty="0"/>
              <a:t>Revisão, integração e intercâmbio nas atividades; </a:t>
            </a:r>
          </a:p>
          <a:p>
            <a:pPr marL="0" indent="0">
              <a:buNone/>
            </a:pPr>
            <a:r>
              <a:rPr lang="pt-BR" sz="4600" b="1" dirty="0"/>
              <a:t>G. </a:t>
            </a:r>
            <a:r>
              <a:rPr lang="pt-BR" sz="4600" dirty="0"/>
              <a:t>Programa de incentivo </a:t>
            </a:r>
            <a:r>
              <a:rPr lang="pt-BR" sz="4600" dirty="0" smtClean="0"/>
              <a:t>à multifuncionalidade </a:t>
            </a:r>
            <a:r>
              <a:rPr lang="pt-BR" sz="4600" dirty="0"/>
              <a:t>e/ou exercício de várias atividades;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50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PAUTA DA FENOP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I.</a:t>
            </a:r>
            <a:r>
              <a:rPr lang="pt-BR" dirty="0" smtClean="0"/>
              <a:t> Regras </a:t>
            </a:r>
            <a:r>
              <a:rPr lang="pt-BR" dirty="0"/>
              <a:t>para assiduidade; </a:t>
            </a:r>
          </a:p>
          <a:p>
            <a:r>
              <a:rPr lang="pt-BR" b="1" dirty="0"/>
              <a:t>J. </a:t>
            </a:r>
            <a:r>
              <a:rPr lang="pt-BR" dirty="0"/>
              <a:t>Normas disciplinares, com otimização da Comissão Paritária; </a:t>
            </a:r>
          </a:p>
          <a:p>
            <a:r>
              <a:rPr lang="pt-BR" b="1" dirty="0"/>
              <a:t>K. </a:t>
            </a:r>
            <a:r>
              <a:rPr lang="pt-BR" dirty="0"/>
              <a:t>Programas de renovação dos contingentes de </a:t>
            </a:r>
            <a:r>
              <a:rPr lang="pt-BR" dirty="0" err="1"/>
              <a:t>TPAs</a:t>
            </a:r>
            <a:r>
              <a:rPr lang="pt-BR" dirty="0"/>
              <a:t>, quando necessário; </a:t>
            </a:r>
          </a:p>
          <a:p>
            <a:r>
              <a:rPr lang="pt-BR" b="1" dirty="0"/>
              <a:t>L. </a:t>
            </a:r>
            <a:r>
              <a:rPr lang="pt-BR" dirty="0"/>
              <a:t>Critérios para o dimensionamento dos quadros dos </a:t>
            </a:r>
            <a:r>
              <a:rPr lang="pt-BR" dirty="0" err="1"/>
              <a:t>TPAs</a:t>
            </a:r>
            <a:r>
              <a:rPr lang="pt-BR" dirty="0"/>
              <a:t>; </a:t>
            </a:r>
          </a:p>
          <a:p>
            <a:r>
              <a:rPr lang="pt-BR" b="1" dirty="0"/>
              <a:t>M. </a:t>
            </a:r>
            <a:r>
              <a:rPr lang="pt-BR" dirty="0"/>
              <a:t>Possibilidades para acréscimos dos quadros dos </a:t>
            </a:r>
            <a:r>
              <a:rPr lang="pt-BR" dirty="0" err="1"/>
              <a:t>TPAs</a:t>
            </a:r>
            <a:r>
              <a:rPr lang="pt-BR" dirty="0"/>
              <a:t>, quando necessários;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005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DEFENDIDA PELO SETOR PATRONAL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 </a:t>
            </a:r>
            <a:r>
              <a:rPr lang="pt-BR" dirty="0"/>
              <a:t>que ser quebrado a EXCLUSIVIDADE e a teoria da </a:t>
            </a:r>
            <a:r>
              <a:rPr lang="pt-BR" dirty="0" err="1"/>
              <a:t>derrotabilidade</a:t>
            </a:r>
            <a:r>
              <a:rPr lang="pt-BR" dirty="0"/>
              <a:t>;</a:t>
            </a:r>
          </a:p>
          <a:p>
            <a:r>
              <a:rPr lang="pt-BR" dirty="0"/>
              <a:t>Se não tem acordo por causa da </a:t>
            </a:r>
            <a:r>
              <a:rPr lang="pt-BR" dirty="0" err="1"/>
              <a:t>ultratividade</a:t>
            </a:r>
            <a:r>
              <a:rPr lang="pt-BR" dirty="0"/>
              <a:t> o OGMO pode definir condições de trabalho inclusive os tamanhos dos ternos;</a:t>
            </a:r>
          </a:p>
          <a:p>
            <a:r>
              <a:rPr lang="pt-BR" dirty="0" smtClean="0"/>
              <a:t>A </a:t>
            </a:r>
            <a:r>
              <a:rPr lang="pt-BR" dirty="0"/>
              <a:t>lei é transitória do modelo avulso para o modelo vinculado;</a:t>
            </a:r>
          </a:p>
          <a:p>
            <a:r>
              <a:rPr lang="pt-BR" dirty="0"/>
              <a:t>Visão unanime do judiciários e dos operadores como resistimos ao emprego com vínculo empregatício – como responder </a:t>
            </a:r>
            <a:r>
              <a:rPr lang="pt-BR" dirty="0" smtClean="0"/>
              <a:t>isto?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9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DEFENDIDA PELO SETOR PATRONAL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/>
              <a:t>Busca de legalização dos vinculados ilegais;</a:t>
            </a:r>
          </a:p>
          <a:p>
            <a:r>
              <a:rPr lang="pt-BR" sz="3200" dirty="0"/>
              <a:t>Manual de boas práticas para os OGMO;</a:t>
            </a:r>
          </a:p>
          <a:p>
            <a:r>
              <a:rPr lang="pt-BR" sz="3200" dirty="0"/>
              <a:t>Criar um cadastro de todos os trabalhadores do porto;</a:t>
            </a:r>
          </a:p>
          <a:p>
            <a:r>
              <a:rPr lang="pt-BR" sz="3200" dirty="0"/>
              <a:t>Não precisa ter mais Chefe – Chefe não é um portuário;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8164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619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Orgânico</vt:lpstr>
      <vt:lpstr>Instrumento Coletivo Nacional</vt:lpstr>
      <vt:lpstr>O INÍCIO DE TUDO!</vt:lpstr>
      <vt:lpstr>NOSSAS PROPOSIÇÕES!</vt:lpstr>
      <vt:lpstr>EVOLUÇÃO DOS FATOS!</vt:lpstr>
      <vt:lpstr>PAUTA DA FENOP</vt:lpstr>
      <vt:lpstr>PAUTA DA FENOP</vt:lpstr>
      <vt:lpstr>PAUTA DA FENOP</vt:lpstr>
      <vt:lpstr>VISÃO DEFENDIDA PELO SETOR PATRONAL</vt:lpstr>
      <vt:lpstr>VISÃO DEFENDIDA PELO SETOR PATRONAL</vt:lpstr>
      <vt:lpstr>NOSSA VISÃO</vt:lpstr>
      <vt:lpstr>Nossa Organização!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Instrumento Coletivo Nacional</dc:title>
  <dc:creator>José Adilson</dc:creator>
  <cp:lastModifiedBy>José Adilson</cp:lastModifiedBy>
  <cp:revision>8</cp:revision>
  <dcterms:created xsi:type="dcterms:W3CDTF">2023-07-26T11:52:50Z</dcterms:created>
  <dcterms:modified xsi:type="dcterms:W3CDTF">2023-07-26T13:29:13Z</dcterms:modified>
</cp:coreProperties>
</file>