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92" r:id="rId4"/>
    <p:sldId id="261" r:id="rId5"/>
    <p:sldId id="262" r:id="rId6"/>
    <p:sldId id="265" r:id="rId7"/>
    <p:sldId id="280" r:id="rId8"/>
    <p:sldId id="263" r:id="rId9"/>
    <p:sldId id="279" r:id="rId10"/>
    <p:sldId id="281" r:id="rId11"/>
    <p:sldId id="282" r:id="rId12"/>
    <p:sldId id="283" r:id="rId13"/>
    <p:sldId id="285" r:id="rId14"/>
    <p:sldId id="289" r:id="rId15"/>
    <p:sldId id="290" r:id="rId16"/>
    <p:sldId id="266" r:id="rId17"/>
    <p:sldId id="284" r:id="rId18"/>
    <p:sldId id="267" r:id="rId19"/>
    <p:sldId id="286" r:id="rId20"/>
    <p:sldId id="293" r:id="rId21"/>
    <p:sldId id="287" r:id="rId22"/>
    <p:sldId id="295" r:id="rId23"/>
    <p:sldId id="271" r:id="rId24"/>
    <p:sldId id="270" r:id="rId25"/>
    <p:sldId id="272" r:id="rId26"/>
    <p:sldId id="273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b="1" dirty="0" smtClean="0"/>
              <a:t>O FUTURO DO TRABALHO PORTUÁRIO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 Organização da Gestão da Mão de Obra do Trabalho Portuário e o Dialogo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Parâmetros para Cálculo do Dimensionamento dos Quadros dos Trabalhadores Portuários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a)     Ter a quantidade de postos de trabalho requisitada em um ano (período) no OGMO;</a:t>
            </a:r>
          </a:p>
          <a:p>
            <a:pPr marL="0" indent="0">
              <a:buNone/>
            </a:pPr>
            <a:r>
              <a:rPr lang="pt-BR" dirty="0"/>
              <a:t>b)     Considerar a assiduidade exigida dos trabalhadores no sistema OGMO;</a:t>
            </a:r>
          </a:p>
          <a:p>
            <a:pPr marL="0" indent="0">
              <a:buNone/>
            </a:pPr>
            <a:r>
              <a:rPr lang="pt-BR" dirty="0"/>
              <a:t>c)     Observar o gozo de um mês de férias para cada trabalhador em um ano;</a:t>
            </a:r>
          </a:p>
          <a:p>
            <a:pPr marL="0" indent="0">
              <a:buNone/>
            </a:pPr>
            <a:r>
              <a:rPr lang="pt-BR" dirty="0"/>
              <a:t>d)     Conforme o caso, considerar a quantidade média de trabalhadores afastados por doença, acidente de trabalho e absenteísmos;</a:t>
            </a:r>
          </a:p>
          <a:p>
            <a:pPr marL="0" indent="0">
              <a:buNone/>
            </a:pPr>
            <a:r>
              <a:rPr lang="pt-BR" dirty="0"/>
              <a:t>e)     Definir a quantidade de cadastrados no sistema, de forma que os trabalhadores tenham um mínimo de trabalho a realizar;</a:t>
            </a:r>
          </a:p>
          <a:p>
            <a:pPr marL="0" indent="0">
              <a:buNone/>
            </a:pPr>
            <a:r>
              <a:rPr lang="pt-BR" dirty="0"/>
              <a:t>f) Observar quantidade de </a:t>
            </a:r>
            <a:r>
              <a:rPr lang="pt-BR" dirty="0" err="1"/>
              <a:t>TPA’s</a:t>
            </a:r>
            <a:r>
              <a:rPr lang="pt-BR" dirty="0"/>
              <a:t> com registro no OGMO que estão vinculados em algum porto e que possam retornar para o sistema OGMO;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70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Parâmetros para Cálculo do Dimensionamento dos Quadros dos Trabalhadores Portuários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dirty="0" smtClean="0"/>
              <a:t>O </a:t>
            </a:r>
            <a:r>
              <a:rPr lang="pt-BR" sz="2800" b="1" dirty="0"/>
              <a:t>Conselho de supervisão </a:t>
            </a:r>
            <a:r>
              <a:rPr lang="pt-BR" sz="2800" b="1" dirty="0" smtClean="0"/>
              <a:t>do OGMO </a:t>
            </a:r>
            <a:r>
              <a:rPr lang="pt-BR" sz="2800" dirty="0" smtClean="0"/>
              <a:t>de </a:t>
            </a:r>
            <a:r>
              <a:rPr lang="pt-BR" sz="2800" dirty="0"/>
              <a:t>cada porto, deve avaliar as condições que influenciam excepcionalmente a movimentações de carga no porto, e que provavelmente, afetam a quantidade de requisições de trabalhadores e o tamanho dos quadros necessários ao atendimento da mão de </a:t>
            </a:r>
            <a:r>
              <a:rPr lang="pt-BR" sz="2800" dirty="0" smtClean="0"/>
              <a:t>obra, bem como, a </a:t>
            </a:r>
            <a:r>
              <a:rPr lang="pt-BR" sz="2800" b="1" dirty="0" smtClean="0"/>
              <a:t>negociação do tamanho de equipes e implantação de novas tecnologias</a:t>
            </a:r>
            <a:r>
              <a:rPr lang="pt-BR" sz="2800" dirty="0" smtClean="0"/>
              <a:t>. </a:t>
            </a:r>
            <a:r>
              <a:rPr lang="pt-BR" sz="2800" dirty="0"/>
              <a:t>Podendo, assim, autorizar ou não acesso aos quadros;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744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Adequações dos </a:t>
            </a:r>
            <a:r>
              <a:rPr lang="pt-BR" b="1" dirty="0" smtClean="0"/>
              <a:t>Quadros </a:t>
            </a:r>
            <a:r>
              <a:rPr lang="pt-BR" b="1" dirty="0"/>
              <a:t>dos </a:t>
            </a:r>
            <a:r>
              <a:rPr lang="pt-BR" b="1" dirty="0" smtClean="0"/>
              <a:t>Trabalhadores Portuários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600" b="1" dirty="0" smtClean="0"/>
              <a:t>Realizado o Dimensionamento </a:t>
            </a:r>
            <a:r>
              <a:rPr lang="pt-BR" sz="3600" b="1" dirty="0"/>
              <a:t>dos Quadros</a:t>
            </a:r>
            <a:r>
              <a:rPr lang="pt-BR" sz="3600" b="1" dirty="0" smtClean="0"/>
              <a:t>:</a:t>
            </a:r>
            <a:endParaRPr lang="pt-BR" sz="3600" b="1" dirty="0"/>
          </a:p>
          <a:p>
            <a:pPr marL="0" indent="0" algn="ctr">
              <a:buNone/>
            </a:pPr>
            <a:r>
              <a:rPr lang="pt-BR" sz="3600" dirty="0" smtClean="0"/>
              <a:t>1) Se </a:t>
            </a:r>
            <a:r>
              <a:rPr lang="pt-BR" sz="3600" dirty="0"/>
              <a:t>o quadro estiver faltando trabalhadores, ou seja, um número de trabalhadores </a:t>
            </a:r>
            <a:r>
              <a:rPr lang="pt-BR" sz="4000" b="1" dirty="0"/>
              <a:t>menor</a:t>
            </a:r>
            <a:r>
              <a:rPr lang="pt-BR" sz="3600" dirty="0"/>
              <a:t> que o cálculo do dimensionamento dos quadros, deve-se definir a </a:t>
            </a:r>
            <a:r>
              <a:rPr lang="pt-BR" sz="3600" b="1" dirty="0"/>
              <a:t>forma de preenchimento das vagas</a:t>
            </a:r>
            <a:r>
              <a:rPr lang="pt-BR" sz="3600" dirty="0"/>
              <a:t> e completar os quadros;</a:t>
            </a:r>
          </a:p>
        </p:txBody>
      </p:sp>
    </p:spTree>
    <p:extLst>
      <p:ext uri="{BB962C8B-B14F-4D97-AF65-F5344CB8AC3E}">
        <p14:creationId xmlns:p14="http://schemas.microsoft.com/office/powerpoint/2010/main" val="285106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Adequações dos Quadros dos Trabalhadores Portuários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600" dirty="0" smtClean="0"/>
              <a:t>2) </a:t>
            </a:r>
            <a:r>
              <a:rPr lang="pt-BR" sz="3600" dirty="0"/>
              <a:t>  Se estiver sobrando trabalhadores, ou seja, um número de trabalhadores </a:t>
            </a:r>
            <a:r>
              <a:rPr lang="pt-BR" sz="4000" b="1" dirty="0"/>
              <a:t>maior</a:t>
            </a:r>
            <a:r>
              <a:rPr lang="pt-BR" sz="3600" dirty="0"/>
              <a:t> que o cálculo do dimensionamento dos quadros, </a:t>
            </a:r>
            <a:r>
              <a:rPr lang="pt-BR" sz="3600" dirty="0" smtClean="0"/>
              <a:t>deve ser definido </a:t>
            </a:r>
            <a:r>
              <a:rPr lang="pt-BR" sz="3600" dirty="0"/>
              <a:t>uma política de enxugamento dos quadros ou de migração para suprir vagas em outra atividade, se for o </a:t>
            </a:r>
            <a:r>
              <a:rPr lang="pt-BR" sz="3600" dirty="0" smtClean="0"/>
              <a:t>caso.</a:t>
            </a:r>
            <a:endParaRPr lang="pt-BR" sz="36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0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Organização da Gestão da Mão de Obra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800" b="1" dirty="0" smtClean="0"/>
              <a:t>Acesso aos Quadros dos Trabalhadores no Sistema</a:t>
            </a:r>
          </a:p>
          <a:p>
            <a:r>
              <a:rPr lang="pt-BR" sz="2800" dirty="0" smtClean="0"/>
              <a:t>Migração entre as atividades de portuários;</a:t>
            </a:r>
          </a:p>
          <a:p>
            <a:r>
              <a:rPr lang="pt-BR" sz="2800" dirty="0" smtClean="0"/>
              <a:t>Seleção Pública;</a:t>
            </a:r>
          </a:p>
          <a:p>
            <a:r>
              <a:rPr lang="pt-BR" sz="2800" dirty="0" smtClean="0"/>
              <a:t>Exigência de formação que atenda as exigências dos portos do Complexo Portuário; </a:t>
            </a:r>
          </a:p>
          <a:p>
            <a:r>
              <a:rPr lang="pt-BR" sz="2800" dirty="0" smtClean="0"/>
              <a:t>Os trabalhadores nos portos não são mais aqueles de 1993, quando da lei 8630/1993. Já ocorreu renovação dos quadros;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21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Principio Fundamental!!!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/>
              <a:t>Ajustado o tamanho dos quadros dos trabalhadores, este tem que </a:t>
            </a:r>
            <a:r>
              <a:rPr lang="pt-BR" sz="4400" b="1" dirty="0" smtClean="0"/>
              <a:t>estar disponível</a:t>
            </a:r>
            <a:r>
              <a:rPr lang="pt-BR" sz="4400" dirty="0" smtClean="0"/>
              <a:t> para atendimento de toda necessidade de mão de obra!!!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23662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Organização da Gestão da Mão de Obra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3500" b="1" dirty="0" smtClean="0"/>
              <a:t>Escalação de Mão de obra</a:t>
            </a:r>
            <a:endParaRPr lang="pt-BR" sz="3500" b="1" dirty="0"/>
          </a:p>
          <a:p>
            <a:r>
              <a:rPr lang="pt-BR" b="1" dirty="0" smtClean="0"/>
              <a:t>Assiduidade</a:t>
            </a:r>
            <a:r>
              <a:rPr lang="pt-BR" dirty="0" smtClean="0"/>
              <a:t>: quantos embarques e/ou presença os trabalhadores tem obrigação de realizar em um determinado período;</a:t>
            </a:r>
          </a:p>
          <a:p>
            <a:r>
              <a:rPr lang="pt-BR" b="1" dirty="0" smtClean="0"/>
              <a:t>Quadros Especializados</a:t>
            </a:r>
            <a:r>
              <a:rPr lang="pt-BR" dirty="0" smtClean="0"/>
              <a:t> das funções de comando das equipes e operações;</a:t>
            </a:r>
          </a:p>
          <a:p>
            <a:r>
              <a:rPr lang="pt-BR" b="1" dirty="0" smtClean="0"/>
              <a:t>Quadros Especializados</a:t>
            </a:r>
            <a:r>
              <a:rPr lang="pt-BR" dirty="0" smtClean="0"/>
              <a:t> das funções de operadores de equipamentos treinados e com qualidade operacional comprovada;</a:t>
            </a:r>
          </a:p>
          <a:p>
            <a:r>
              <a:rPr lang="pt-BR" b="1" dirty="0" smtClean="0"/>
              <a:t>Engajamento Compulsório:</a:t>
            </a:r>
            <a:r>
              <a:rPr lang="pt-BR" dirty="0" smtClean="0"/>
              <a:t> O trabalhador registrando a presença no sistema de escalação de mão de obra, obedecido o sistema de rodizio, todas as funções tem que ser preenchidas, conforme a especialização dos trabalhadores;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0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Organização da Gestão da Mão de 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Aplicação da Multifuncionalidade entre as atividades:</a:t>
            </a:r>
          </a:p>
          <a:p>
            <a:pPr lvl="1"/>
            <a:r>
              <a:rPr lang="pt-BR" b="1" dirty="0"/>
              <a:t>Treinamento Multifuncional</a:t>
            </a:r>
            <a:r>
              <a:rPr lang="pt-BR" dirty="0"/>
              <a:t> dos trabalhadores;</a:t>
            </a:r>
          </a:p>
          <a:p>
            <a:pPr lvl="1"/>
            <a:r>
              <a:rPr lang="pt-BR" dirty="0"/>
              <a:t>Quadro de </a:t>
            </a:r>
            <a:r>
              <a:rPr lang="pt-BR" b="1" dirty="0"/>
              <a:t>cadastro</a:t>
            </a:r>
            <a:r>
              <a:rPr lang="pt-BR" dirty="0"/>
              <a:t> Multifuncional;</a:t>
            </a:r>
          </a:p>
          <a:p>
            <a:pPr lvl="1"/>
            <a:r>
              <a:rPr lang="pt-BR" b="1" dirty="0"/>
              <a:t>Migração dos registrados</a:t>
            </a:r>
            <a:r>
              <a:rPr lang="pt-BR" dirty="0"/>
              <a:t> de uma atividade para outra, antes do trabalhador cadastro acessar para o quadro de registrados;</a:t>
            </a:r>
          </a:p>
          <a:p>
            <a:r>
              <a:rPr lang="pt-BR" b="1" dirty="0" smtClean="0"/>
              <a:t>Regras </a:t>
            </a:r>
            <a:r>
              <a:rPr lang="pt-BR" b="1" dirty="0"/>
              <a:t>de afastamento</a:t>
            </a:r>
            <a:r>
              <a:rPr lang="pt-BR" dirty="0"/>
              <a:t> temporário do trabalhador do sistema de trabalho</a:t>
            </a:r>
            <a:r>
              <a:rPr lang="pt-BR" dirty="0" smtClean="0"/>
              <a:t>;</a:t>
            </a:r>
          </a:p>
          <a:p>
            <a:r>
              <a:rPr lang="pt-BR" b="1" dirty="0"/>
              <a:t>Escalação Eletrônica dos </a:t>
            </a:r>
            <a:r>
              <a:rPr lang="pt-BR" b="1" dirty="0" smtClean="0"/>
              <a:t>Trabalhadores.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84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Organização da Gestão da Mão de Obra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pt-BR" sz="2800" b="1" dirty="0" smtClean="0"/>
              <a:t>Qualidade da Mão de Obra</a:t>
            </a:r>
          </a:p>
          <a:p>
            <a:pPr lvl="0"/>
            <a:r>
              <a:rPr lang="pt-BR" dirty="0" smtClean="0"/>
              <a:t>Equipes </a:t>
            </a:r>
            <a:r>
              <a:rPr lang="pt-BR" dirty="0"/>
              <a:t>com muita produtividade e nada de avarias, devido ao treinamento constante e </a:t>
            </a:r>
            <a:r>
              <a:rPr lang="pt-BR" dirty="0" smtClean="0"/>
              <a:t>eficaz e </a:t>
            </a:r>
            <a:r>
              <a:rPr lang="pt-BR" b="1" dirty="0" smtClean="0"/>
              <a:t>acompanhamento dos Sindicatos </a:t>
            </a:r>
            <a:r>
              <a:rPr lang="pt-BR" dirty="0" smtClean="0"/>
              <a:t>nas operações portuárias;</a:t>
            </a:r>
            <a:endParaRPr lang="pt-BR" dirty="0"/>
          </a:p>
          <a:p>
            <a:pPr lvl="0"/>
            <a:r>
              <a:rPr lang="pt-BR" dirty="0"/>
              <a:t>Baixo nível de </a:t>
            </a:r>
            <a:r>
              <a:rPr lang="pt-BR" b="1" dirty="0"/>
              <a:t>acidentes de trabalho</a:t>
            </a:r>
            <a:r>
              <a:rPr lang="pt-BR" dirty="0"/>
              <a:t>, com programas de acidente zero nos portos;</a:t>
            </a:r>
          </a:p>
          <a:p>
            <a:pPr lvl="0"/>
            <a:r>
              <a:rPr lang="pt-BR" b="1" dirty="0"/>
              <a:t>Biometria</a:t>
            </a:r>
            <a:r>
              <a:rPr lang="pt-BR" dirty="0"/>
              <a:t> para entrar e sair do porto;</a:t>
            </a:r>
          </a:p>
          <a:p>
            <a:pPr lvl="0"/>
            <a:r>
              <a:rPr lang="pt-BR" b="1" dirty="0"/>
              <a:t>Bafômetro</a:t>
            </a:r>
            <a:r>
              <a:rPr lang="pt-BR" dirty="0"/>
              <a:t> para entrar no porto;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5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Organização da Gestão da Mão de 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000" b="1" dirty="0" smtClean="0"/>
              <a:t>O vínculo Empregatício</a:t>
            </a:r>
            <a:r>
              <a:rPr lang="pt-BR" dirty="0" smtClean="0"/>
              <a:t> </a:t>
            </a:r>
          </a:p>
          <a:p>
            <a:pPr marL="0" indent="0" algn="ctr">
              <a:buNone/>
            </a:pPr>
            <a:r>
              <a:rPr lang="pt-BR" sz="3200" dirty="0" smtClean="0"/>
              <a:t>Os sindicatos de Portuários devem firmar </a:t>
            </a:r>
            <a:r>
              <a:rPr lang="pt-BR" sz="3200" dirty="0"/>
              <a:t>instrumento coletivo para execução dos trabalhos previstos no Art. 40 inclusive e principalmente com vínculo </a:t>
            </a:r>
            <a:r>
              <a:rPr lang="pt-BR" sz="3200" dirty="0" smtClean="0"/>
              <a:t>empregatício, respeitando a condição de </a:t>
            </a:r>
            <a:r>
              <a:rPr lang="pt-BR" sz="3200" b="1" dirty="0" smtClean="0"/>
              <a:t>categoria profissional diferenciada. Representando todos os trabalhadores portuários dos portos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6215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Principio Fundamental!!!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/>
              <a:t>O </a:t>
            </a:r>
            <a:r>
              <a:rPr lang="pt-BR" sz="4400" b="1" dirty="0" smtClean="0"/>
              <a:t>Diálogo Social</a:t>
            </a:r>
            <a:r>
              <a:rPr lang="pt-BR" sz="4400" dirty="0" smtClean="0"/>
              <a:t> como principio fundamental no equilíbrio entre os atores e nas transformações do setor portuário!!!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3412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Organização da Gestão da Mão de 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t-BR" sz="3200" b="1" dirty="0" smtClean="0"/>
              <a:t>O Vínculo Empregatício</a:t>
            </a:r>
          </a:p>
          <a:p>
            <a:pPr marL="0" lvl="0" indent="0" algn="ctr">
              <a:buNone/>
            </a:pPr>
            <a:r>
              <a:rPr lang="pt-BR" dirty="0" smtClean="0"/>
              <a:t>As </a:t>
            </a:r>
            <a:r>
              <a:rPr lang="pt-BR" dirty="0"/>
              <a:t>negociações devem sempre ser feitas previamente em relação à contratação para possibilitar que se tenha, para tanto, regras a ser cumpridas pelo OGMO, em obediência ao disposto no Art. 36 da Lei </a:t>
            </a:r>
            <a:r>
              <a:rPr lang="pt-BR" dirty="0" smtClean="0"/>
              <a:t>12.815/13. </a:t>
            </a:r>
            <a:r>
              <a:rPr lang="pt-BR" dirty="0"/>
              <a:t>Elas deverão ser levadas a efeito, exaustivamente, entre as partes, albergadas pela definição de “categoria diferenciada” na forma do Parágrafo 4º do Artigo 40 da Lei nº 12.815/13.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10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Organização da Gestão da Mão de 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200" b="1" dirty="0" smtClean="0"/>
              <a:t>O Vinculo Empregatício</a:t>
            </a:r>
          </a:p>
          <a:p>
            <a:pPr marL="0" indent="0">
              <a:buNone/>
            </a:pPr>
            <a:r>
              <a:rPr lang="pt-BR" sz="3200" b="1" dirty="0" smtClean="0"/>
              <a:t>Deve ser negociado:</a:t>
            </a:r>
            <a:endParaRPr lang="pt-BR" sz="3200" b="1" dirty="0"/>
          </a:p>
          <a:p>
            <a:r>
              <a:rPr lang="pt-BR" dirty="0" smtClean="0"/>
              <a:t>Remuneração dos trabalhadores;</a:t>
            </a:r>
          </a:p>
          <a:p>
            <a:r>
              <a:rPr lang="pt-BR" dirty="0" smtClean="0"/>
              <a:t>Condições de Trabalho;</a:t>
            </a:r>
          </a:p>
          <a:p>
            <a:r>
              <a:rPr lang="pt-BR" dirty="0" smtClean="0"/>
              <a:t>Adicional noturno e extraordinários de final de semana;</a:t>
            </a:r>
            <a:endParaRPr lang="pt-BR" dirty="0"/>
          </a:p>
          <a:p>
            <a:r>
              <a:rPr lang="pt-BR" dirty="0" smtClean="0"/>
              <a:t>Pacote social;</a:t>
            </a:r>
          </a:p>
          <a:p>
            <a:r>
              <a:rPr lang="pt-BR" dirty="0" smtClean="0"/>
              <a:t>Forma de seleção dos trabalhadores;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38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Principio Fundamental!!!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/>
              <a:t>A proteção e definição de Garantia de emprego e Renda para os trabalhadores portuários de um Complexo Portuário!!!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8251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Atuação dos Sindicatos nos Portos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Todos os Sindicatos devem ter </a:t>
            </a:r>
            <a:r>
              <a:rPr lang="pt-BR" b="1" dirty="0" smtClean="0"/>
              <a:t>Diretores Operacionais</a:t>
            </a:r>
            <a:r>
              <a:rPr lang="pt-BR" dirty="0" smtClean="0"/>
              <a:t> para acompanhamento das escalas de mão de obra e as operações portuárias;</a:t>
            </a:r>
          </a:p>
          <a:p>
            <a:r>
              <a:rPr lang="pt-BR" dirty="0" smtClean="0"/>
              <a:t>Orientamos ter nos Acordos Coletivos de Trabalho </a:t>
            </a:r>
            <a:r>
              <a:rPr lang="pt-BR" b="1" dirty="0" smtClean="0"/>
              <a:t>comissões técnicas</a:t>
            </a:r>
            <a:r>
              <a:rPr lang="pt-BR" dirty="0" smtClean="0"/>
              <a:t> entre as partes:</a:t>
            </a:r>
          </a:p>
          <a:p>
            <a:pPr lvl="1"/>
            <a:r>
              <a:rPr lang="pt-BR" b="1" dirty="0" smtClean="0"/>
              <a:t>Comissão Operacionais</a:t>
            </a:r>
            <a:r>
              <a:rPr lang="pt-BR" dirty="0" smtClean="0"/>
              <a:t> – resultados das operacionais e da aplicação dos acordos;</a:t>
            </a:r>
          </a:p>
          <a:p>
            <a:pPr lvl="1"/>
            <a:r>
              <a:rPr lang="pt-BR" b="1" dirty="0" smtClean="0"/>
              <a:t>Comissões de Saúde e Segurança</a:t>
            </a:r>
            <a:r>
              <a:rPr lang="pt-BR" dirty="0" smtClean="0"/>
              <a:t> – Acompanhamento dos programas de saúde e segurança e aplicação da NR29 e os planos de </a:t>
            </a:r>
            <a:r>
              <a:rPr lang="pt-BR" dirty="0" smtClean="0"/>
              <a:t>Saúde </a:t>
            </a:r>
            <a:r>
              <a:rPr lang="pt-BR" dirty="0" smtClean="0"/>
              <a:t>e segurança dos Operadores </a:t>
            </a:r>
            <a:r>
              <a:rPr lang="pt-BR" dirty="0" smtClean="0"/>
              <a:t>portuários </a:t>
            </a:r>
            <a:r>
              <a:rPr lang="pt-BR" dirty="0" smtClean="0"/>
              <a:t>e tomadores de serviço;</a:t>
            </a:r>
          </a:p>
          <a:p>
            <a:r>
              <a:rPr lang="pt-BR" dirty="0" smtClean="0"/>
              <a:t>Os </a:t>
            </a:r>
            <a:r>
              <a:rPr lang="pt-BR" b="1" dirty="0" smtClean="0"/>
              <a:t>Diretores Sindicais</a:t>
            </a:r>
            <a:r>
              <a:rPr lang="pt-BR" dirty="0" smtClean="0"/>
              <a:t> devem </a:t>
            </a:r>
            <a:r>
              <a:rPr lang="pt-BR" dirty="0" smtClean="0"/>
              <a:t>estar </a:t>
            </a:r>
            <a:r>
              <a:rPr lang="pt-BR" dirty="0" smtClean="0"/>
              <a:t>24 horas acompanhando as operações e prontos para qualquer intervenção para ajudar na descontinuidade das operações portuárias.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3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Política dos Trabalhadores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200" dirty="0"/>
              <a:t>Com está política de </a:t>
            </a:r>
            <a:r>
              <a:rPr lang="pt-BR" sz="3200" b="1" dirty="0"/>
              <a:t>organização da gestão da mão de obra</a:t>
            </a:r>
            <a:r>
              <a:rPr lang="pt-BR" sz="3200" dirty="0"/>
              <a:t>, </a:t>
            </a:r>
            <a:r>
              <a:rPr lang="pt-BR" sz="3200" b="1" dirty="0"/>
              <a:t>qualidade nos serviços</a:t>
            </a:r>
            <a:r>
              <a:rPr lang="pt-BR" sz="3200" dirty="0"/>
              <a:t> e muita </a:t>
            </a:r>
            <a:r>
              <a:rPr lang="pt-BR" sz="3200" b="1" dirty="0"/>
              <a:t>responsabilidade</a:t>
            </a:r>
            <a:r>
              <a:rPr lang="pt-BR" sz="3200" dirty="0"/>
              <a:t> no trabalho, usando da cultura organizacional de participação dos sindicatos nas operações </a:t>
            </a:r>
            <a:r>
              <a:rPr lang="pt-BR" sz="3200" dirty="0" smtClean="0"/>
              <a:t>portuárias, leva </a:t>
            </a:r>
            <a:r>
              <a:rPr lang="pt-BR" sz="3200" dirty="0"/>
              <a:t>aos Terminais e Operadores Portuários a relações entre as partes, onde os </a:t>
            </a:r>
            <a:r>
              <a:rPr lang="pt-BR" sz="3200" dirty="0" err="1"/>
              <a:t>OGMO’s</a:t>
            </a:r>
            <a:r>
              <a:rPr lang="pt-BR" sz="3200" dirty="0"/>
              <a:t> não realizam suas atividades, onde não existe uma vocação e não é sua abrangência.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4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Pensamentos!!!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Para quem trabalhou positivamente a </a:t>
            </a:r>
            <a:r>
              <a:rPr lang="pt-BR" b="1" dirty="0" smtClean="0"/>
              <a:t>Organização da Gestão de Mão de Obra.</a:t>
            </a:r>
            <a:r>
              <a:rPr lang="pt-BR" dirty="0" smtClean="0"/>
              <a:t> Estamos em uma evolução das relações de trabalho nos portos;</a:t>
            </a:r>
          </a:p>
          <a:p>
            <a:r>
              <a:rPr lang="pt-BR" dirty="0" smtClean="0"/>
              <a:t>A legislação Portuária esta nos </a:t>
            </a:r>
            <a:r>
              <a:rPr lang="pt-BR" b="1" dirty="0" smtClean="0"/>
              <a:t>desempregando,</a:t>
            </a:r>
            <a:r>
              <a:rPr lang="pt-BR" dirty="0" smtClean="0"/>
              <a:t> Os Terminais que mostramos nossa qualidade de mão de obra nos querem, sem OGMO, mas temos restrições. Assim, buscam contratar trabalhadores fora do sistema;</a:t>
            </a:r>
          </a:p>
          <a:p>
            <a:r>
              <a:rPr lang="pt-BR" dirty="0" smtClean="0"/>
              <a:t>O OGMO poderia </a:t>
            </a:r>
            <a:r>
              <a:rPr lang="pt-BR" b="1" dirty="0" smtClean="0"/>
              <a:t>prestar serviço</a:t>
            </a:r>
            <a:r>
              <a:rPr lang="pt-BR" dirty="0" smtClean="0"/>
              <a:t> para o Complexo Portuário e relações entre Terminais (tomadores de serviço) e Sindicatos – Pagamento da remunerações, Escalação de Mão de obra, entre outros que os próprios Terminais não queiram realizar;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77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Pensamentos!!!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Para atrair os Terminais Privativos para o Sistema de mão de obra, os </a:t>
            </a:r>
            <a:r>
              <a:rPr lang="pt-BR" dirty="0" err="1" smtClean="0"/>
              <a:t>OGMOs</a:t>
            </a:r>
            <a:r>
              <a:rPr lang="pt-BR" dirty="0" smtClean="0"/>
              <a:t> deveriam ter um valor diferenciado para o Terminais Privativos, e protege-los  dos passivos trabalhistas existentes;</a:t>
            </a:r>
          </a:p>
          <a:p>
            <a:r>
              <a:rPr lang="pt-BR" dirty="0" smtClean="0"/>
              <a:t>Temos que realmente cumprir a nossa representação como </a:t>
            </a:r>
            <a:r>
              <a:rPr lang="pt-BR" b="1" dirty="0" smtClean="0"/>
              <a:t>categoria profissional diferenciada</a:t>
            </a:r>
            <a:r>
              <a:rPr lang="pt-BR" dirty="0" smtClean="0"/>
              <a:t> – representamos todos trabalhadores portuários, dentro e fora da Área de Porto Organizado;</a:t>
            </a:r>
          </a:p>
          <a:p>
            <a:r>
              <a:rPr lang="pt-BR" dirty="0" smtClean="0"/>
              <a:t>´Não devemos trabalhar a </a:t>
            </a:r>
            <a:r>
              <a:rPr lang="pt-BR" b="1" dirty="0" smtClean="0"/>
              <a:t>visão do vinculo empregatício contra o trabalho avulso</a:t>
            </a:r>
            <a:r>
              <a:rPr lang="pt-BR" dirty="0" smtClean="0"/>
              <a:t>. Os dois modelos se complementam e o Brasil precisa dos dois modelos;</a:t>
            </a:r>
          </a:p>
          <a:p>
            <a:r>
              <a:rPr lang="pt-BR" dirty="0" smtClean="0"/>
              <a:t>Temos que avançar cada vez mais em uma </a:t>
            </a:r>
            <a:r>
              <a:rPr lang="pt-BR" b="1" dirty="0" smtClean="0"/>
              <a:t>única</a:t>
            </a:r>
            <a:r>
              <a:rPr lang="pt-BR" dirty="0" smtClean="0"/>
              <a:t> </a:t>
            </a:r>
            <a:r>
              <a:rPr lang="pt-BR" b="1" dirty="0" smtClean="0"/>
              <a:t>categoria</a:t>
            </a:r>
            <a:r>
              <a:rPr lang="pt-BR" dirty="0" smtClean="0"/>
              <a:t> de portuário nos portos;</a:t>
            </a:r>
          </a:p>
          <a:p>
            <a:r>
              <a:rPr lang="pt-BR" dirty="0" smtClean="0"/>
              <a:t>Os Sindicatos e as relações de trabalho não são mais as de antes das lei 8630/1993.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43495"/>
            <a:ext cx="9601196" cy="1303867"/>
          </a:xfrm>
        </p:spPr>
        <p:txBody>
          <a:bodyPr/>
          <a:lstStyle/>
          <a:p>
            <a:r>
              <a:rPr lang="pt-BR" b="1" dirty="0" smtClean="0"/>
              <a:t>Pensamentos!!!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Definindo quem são os trabalhadores portuários, o sistema de treinamento é fundamental para o funcionamento dos portos;</a:t>
            </a:r>
          </a:p>
          <a:p>
            <a:r>
              <a:rPr lang="pt-BR" dirty="0" smtClean="0"/>
              <a:t>Temos que definir diretrizes nacionais negociadas entre as Federações de Trabalhadores e Patronal, conforme apresentado, sobre a organização da gestão da mão de obra nos portos.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03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Negociação Coletiva de Trabalho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Negociação Coletiva Conjunta</a:t>
            </a:r>
            <a:r>
              <a:rPr lang="pt-BR" dirty="0" smtClean="0"/>
              <a:t> com todos os Sindicatos e categorias portuárias;</a:t>
            </a:r>
          </a:p>
          <a:p>
            <a:r>
              <a:rPr lang="pt-BR" dirty="0" smtClean="0"/>
              <a:t>Orientamos a cada ciclo de negociação, seminários de cada categoria, e depois um </a:t>
            </a:r>
            <a:r>
              <a:rPr lang="pt-BR" b="1" dirty="0" smtClean="0"/>
              <a:t>seminário conjunto de todas as categorias</a:t>
            </a:r>
            <a:r>
              <a:rPr lang="pt-BR" dirty="0" smtClean="0"/>
              <a:t>, para organizarmos nossa negociação coletiva de trabalho conjunta;</a:t>
            </a:r>
          </a:p>
          <a:p>
            <a:r>
              <a:rPr lang="pt-BR" dirty="0" smtClean="0"/>
              <a:t>Temos a </a:t>
            </a:r>
            <a:r>
              <a:rPr lang="pt-BR" b="1" dirty="0" smtClean="0"/>
              <a:t>Convenção Coletiva de Trabalho</a:t>
            </a:r>
            <a:r>
              <a:rPr lang="pt-BR" dirty="0" smtClean="0"/>
              <a:t> – nosso guarda chuva institucional;</a:t>
            </a:r>
          </a:p>
          <a:p>
            <a:r>
              <a:rPr lang="pt-BR" dirty="0" smtClean="0"/>
              <a:t>Podemos ter vários </a:t>
            </a:r>
            <a:r>
              <a:rPr lang="pt-BR" b="1" dirty="0" smtClean="0"/>
              <a:t>Acordos Coletivos de Trabalho</a:t>
            </a:r>
            <a:r>
              <a:rPr lang="pt-BR" dirty="0" smtClean="0"/>
              <a:t> para questões especificas dos </a:t>
            </a:r>
            <a:r>
              <a:rPr lang="pt-BR" b="1" dirty="0" smtClean="0"/>
              <a:t>Terminais Privativos</a:t>
            </a:r>
            <a:r>
              <a:rPr lang="pt-BR" dirty="0" smtClean="0"/>
              <a:t> e </a:t>
            </a:r>
            <a:r>
              <a:rPr lang="pt-BR" b="1" dirty="0" smtClean="0"/>
              <a:t>Operadores Portuários;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9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Politica dos Trabalhadores!!!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200" b="1" dirty="0"/>
              <a:t>Normas Disciplinares para os Trabalhadores</a:t>
            </a:r>
            <a:endParaRPr lang="pt-BR" sz="3200" dirty="0" smtClean="0"/>
          </a:p>
          <a:p>
            <a:pPr marL="0" indent="0" algn="ctr">
              <a:buNone/>
            </a:pPr>
            <a:r>
              <a:rPr lang="pt-BR" sz="3200" dirty="0" smtClean="0"/>
              <a:t>Na implantação da Lei 8630 a nossa primeira orientação e definição foi as </a:t>
            </a:r>
            <a:r>
              <a:rPr lang="pt-BR" sz="3200" b="1" dirty="0" smtClean="0"/>
              <a:t>Normas </a:t>
            </a:r>
            <a:r>
              <a:rPr lang="pt-BR" sz="3200" b="1" dirty="0"/>
              <a:t>D</a:t>
            </a:r>
            <a:r>
              <a:rPr lang="pt-BR" sz="3200" b="1" dirty="0" smtClean="0"/>
              <a:t>isciplinares dos Trabalhadores</a:t>
            </a:r>
            <a:r>
              <a:rPr lang="pt-BR" sz="3200" dirty="0" smtClean="0"/>
              <a:t>. Que com o seu descumprimento, o trabalhador poderia perder o seu registro profissional nos </a:t>
            </a:r>
            <a:r>
              <a:rPr lang="pt-BR" sz="3200" dirty="0" err="1" smtClean="0"/>
              <a:t>OGMOs</a:t>
            </a:r>
            <a:r>
              <a:rPr lang="pt-BR" sz="3200" dirty="0" smtClean="0"/>
              <a:t>. Este fato, mostrou e mostra nossa disposição para buscarmos soluções viáveis, para as negociações coletivas de trabalho.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090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Política dos Trabalhadores!!!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/>
              <a:t>Custos do Avulsos Adequados</a:t>
            </a:r>
            <a:endParaRPr lang="pt-BR" sz="3600" dirty="0" smtClean="0"/>
          </a:p>
          <a:p>
            <a:pPr marL="0" indent="0" algn="ctr">
              <a:buNone/>
            </a:pPr>
            <a:r>
              <a:rPr lang="pt-BR" sz="3200" dirty="0" smtClean="0"/>
              <a:t>A negociação do </a:t>
            </a:r>
            <a:r>
              <a:rPr lang="pt-BR" sz="3200" b="1" dirty="0" smtClean="0"/>
              <a:t>custo portuário</a:t>
            </a:r>
            <a:r>
              <a:rPr lang="pt-BR" sz="3200" dirty="0" smtClean="0"/>
              <a:t>, ajustando as </a:t>
            </a:r>
            <a:r>
              <a:rPr lang="pt-BR" sz="3200" b="1" dirty="0" smtClean="0"/>
              <a:t>equipes de trabalho</a:t>
            </a:r>
            <a:r>
              <a:rPr lang="pt-BR" sz="3200" dirty="0" smtClean="0"/>
              <a:t>, os valores da </a:t>
            </a:r>
            <a:r>
              <a:rPr lang="pt-BR" sz="3200" b="1" dirty="0" smtClean="0"/>
              <a:t>taxas de produção</a:t>
            </a:r>
            <a:r>
              <a:rPr lang="pt-BR" sz="3200" dirty="0" smtClean="0"/>
              <a:t> e </a:t>
            </a:r>
            <a:r>
              <a:rPr lang="pt-BR" sz="3200" b="1" dirty="0" smtClean="0"/>
              <a:t>salários dias</a:t>
            </a:r>
            <a:r>
              <a:rPr lang="pt-BR" sz="3200" dirty="0" smtClean="0"/>
              <a:t>, os </a:t>
            </a:r>
            <a:r>
              <a:rPr lang="pt-BR" sz="3200" b="1" dirty="0" smtClean="0"/>
              <a:t>adicionais noturno e extraordinários de finais de semana</a:t>
            </a:r>
            <a:r>
              <a:rPr lang="pt-BR" sz="3200" dirty="0" smtClean="0"/>
              <a:t>, de forma a termos o trabalho avulso como a melhor solução para os portos;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768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Politica dos Trabalhadores!!!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3200" dirty="0" smtClean="0"/>
              <a:t>Pensamos que devemos partir para cima da legislação portuária e fazer sua implantação negociada, para não deixar o </a:t>
            </a:r>
            <a:r>
              <a:rPr lang="pt-BR" sz="3200" dirty="0" err="1" smtClean="0"/>
              <a:t>OGMOs</a:t>
            </a:r>
            <a:r>
              <a:rPr lang="pt-BR" sz="3200" dirty="0" smtClean="0"/>
              <a:t> pensar e intervir, mas sim </a:t>
            </a:r>
            <a:r>
              <a:rPr lang="pt-BR" sz="3200" b="1" dirty="0" smtClean="0"/>
              <a:t>cumprir o negociado entre as partes</a:t>
            </a:r>
            <a:r>
              <a:rPr lang="pt-BR" sz="3200" dirty="0" smtClean="0"/>
              <a:t>. Assim, resolvendo as questões econômicas, buscando avançar na solução em questões institucionais da legislação. Para termos as </a:t>
            </a:r>
            <a:r>
              <a:rPr lang="pt-BR" sz="3200" b="1" dirty="0" smtClean="0"/>
              <a:t>Convenções Coletivas de Trabalho </a:t>
            </a:r>
            <a:r>
              <a:rPr lang="pt-BR" sz="3200" dirty="0" smtClean="0"/>
              <a:t>o mais consolidadas nos aspectos institucionais da legislação portuária.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109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Organização da Gestão da Mão de Obra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Convenção 137 da OIT artigo 1</a:t>
            </a:r>
            <a:r>
              <a:rPr lang="pt-BR" dirty="0" smtClean="0"/>
              <a:t> - ....’ as pessoas que trabalham de forma regular como portuários’.....</a:t>
            </a:r>
          </a:p>
          <a:p>
            <a:pPr marL="0" indent="0" algn="ctr">
              <a:buNone/>
            </a:pPr>
            <a:r>
              <a:rPr lang="pt-BR" sz="4400" b="1" dirty="0" smtClean="0"/>
              <a:t>Quem são os trabalhadores portuários em um determinado Complexo Portuário?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16249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Organização da Gestão da Mão de Obra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/>
              <a:t>Dimensionamento dos Quadros dos Trabalhadores</a:t>
            </a:r>
            <a:endParaRPr lang="pt-BR" sz="3600" b="1" dirty="0"/>
          </a:p>
          <a:p>
            <a:pPr marL="0" indent="0" algn="ctr">
              <a:buNone/>
            </a:pPr>
            <a:r>
              <a:rPr lang="pt-BR" sz="3600" dirty="0" smtClean="0"/>
              <a:t>Quantos Trabalhadores Registrados e Cadastrados são necessários em um Complexo Portuário?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431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Dimensionamento dos Quadros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/>
              <a:t>Quantos trabalhadores avulsos e com vínculo Empregatício precisamos em um Complexo Portuário?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96168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2672</TotalTime>
  <Words>1468</Words>
  <Application>Microsoft Office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Orgânico</vt:lpstr>
      <vt:lpstr>O FUTURO DO TRABALHO PORTUÁRIO</vt:lpstr>
      <vt:lpstr>Principio Fundamental!!!</vt:lpstr>
      <vt:lpstr>Negociação Coletiva de Trabalho</vt:lpstr>
      <vt:lpstr>Politica dos Trabalhadores!!!</vt:lpstr>
      <vt:lpstr>Política dos Trabalhadores!!!</vt:lpstr>
      <vt:lpstr>Politica dos Trabalhadores!!!</vt:lpstr>
      <vt:lpstr>Organização da Gestão da Mão de Obra</vt:lpstr>
      <vt:lpstr>Organização da Gestão da Mão de Obra</vt:lpstr>
      <vt:lpstr>Dimensionamento dos Quadros</vt:lpstr>
      <vt:lpstr>Parâmetros para Cálculo do Dimensionamento dos Quadros dos Trabalhadores Portuários</vt:lpstr>
      <vt:lpstr>Parâmetros para Cálculo do Dimensionamento dos Quadros dos Trabalhadores Portuários</vt:lpstr>
      <vt:lpstr>Adequações dos Quadros dos Trabalhadores Portuários </vt:lpstr>
      <vt:lpstr>Adequações dos Quadros dos Trabalhadores Portuários</vt:lpstr>
      <vt:lpstr>Organização da Gestão da Mão de Obra</vt:lpstr>
      <vt:lpstr>Principio Fundamental!!!</vt:lpstr>
      <vt:lpstr>Organização da Gestão da Mão de Obra </vt:lpstr>
      <vt:lpstr>Organização da Gestão da Mão de Obra</vt:lpstr>
      <vt:lpstr>Organização da Gestão da Mão de Obra</vt:lpstr>
      <vt:lpstr>Organização da Gestão da Mão de Obra</vt:lpstr>
      <vt:lpstr>Organização da Gestão da Mão de Obra</vt:lpstr>
      <vt:lpstr>Organização da Gestão da Mão de Obra</vt:lpstr>
      <vt:lpstr>Principio Fundamental!!!</vt:lpstr>
      <vt:lpstr>Atuação dos Sindicatos nos Portos</vt:lpstr>
      <vt:lpstr>Política dos Trabalhadores</vt:lpstr>
      <vt:lpstr>Pensamentos!!!</vt:lpstr>
      <vt:lpstr>Pensamentos!!!</vt:lpstr>
      <vt:lpstr>Pensamentos!!!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dos Ministros do TST a Portocel</dc:title>
  <dc:creator>José Adilson</dc:creator>
  <cp:lastModifiedBy>José Adilson</cp:lastModifiedBy>
  <cp:revision>48</cp:revision>
  <dcterms:created xsi:type="dcterms:W3CDTF">2022-10-19T16:46:34Z</dcterms:created>
  <dcterms:modified xsi:type="dcterms:W3CDTF">2023-07-28T10:58:33Z</dcterms:modified>
</cp:coreProperties>
</file>